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toppr.com/guides/physics/motion-in-a-straight-line/position-path-length-and-displacement/"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toppr.com/guides/physics/motion/equations-of-motion/" TargetMode="External"/><Relationship Id="rId2" Type="http://schemas.openxmlformats.org/officeDocument/2006/relationships/hyperlink" Target="https://www.toppr.com/guides/physics/motion-in-a-straight-line/accelerat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toppr.com/guides/physics/gravitation/"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Projectile  Motion </a:t>
            </a:r>
            <a:endParaRPr lang="en-IN" dirty="0"/>
          </a:p>
        </p:txBody>
      </p:sp>
      <p:sp>
        <p:nvSpPr>
          <p:cNvPr id="3" name="Subtitle 2"/>
          <p:cNvSpPr>
            <a:spLocks noGrp="1"/>
          </p:cNvSpPr>
          <p:nvPr>
            <p:ph type="subTitle" idx="1"/>
          </p:nvPr>
        </p:nvSpPr>
        <p:spPr/>
        <p:txBody>
          <a:bodyPr/>
          <a:lstStyle/>
          <a:p>
            <a:r>
              <a:rPr lang="en-IN" dirty="0" smtClean="0"/>
              <a:t>Class 11</a:t>
            </a:r>
            <a:r>
              <a:rPr lang="en-IN" baseline="30000" dirty="0" smtClean="0"/>
              <a:t>th</a:t>
            </a:r>
            <a:r>
              <a:rPr lang="en-IN" dirty="0" smtClean="0"/>
              <a:t> </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5"/>
          <p:cNvSpPr>
            <a:spLocks noChangeArrowheads="1"/>
          </p:cNvSpPr>
          <p:nvPr/>
        </p:nvSpPr>
        <p:spPr bwMode="auto">
          <a:xfrm>
            <a:off x="0" y="43934"/>
            <a:ext cx="684803"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Most</a:t>
            </a:r>
          </a:p>
        </p:txBody>
      </p:sp>
      <p:sp>
        <p:nvSpPr>
          <p:cNvPr id="19462" name="Rectangle 6"/>
          <p:cNvSpPr>
            <a:spLocks noChangeArrowheads="1"/>
          </p:cNvSpPr>
          <p:nvPr/>
        </p:nvSpPr>
        <p:spPr bwMode="auto">
          <a:xfrm>
            <a:off x="0" y="561318"/>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800" b="0" i="0" u="none" strike="noStrike" cap="none" normalizeH="0" baseline="0" dirty="0" smtClean="0">
                <a:ln>
                  <a:noFill/>
                </a:ln>
                <a:solidFill>
                  <a:schemeClr val="tx1"/>
                </a:solidFill>
                <a:effectLst/>
                <a:latin typeface="Arial" pitchFamily="34" charset="0"/>
                <a:cs typeface="Arial" pitchFamily="34" charset="0"/>
              </a:rPr>
              <a:t>Most of the basic physics textbooks talk on the topic of horizontal range of the Projectile motion. Therefore, we derive it using the kinematics equations: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61134"/>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0" b="0" i="1" u="none" strike="noStrike" cap="none" normalizeH="0" baseline="0" dirty="0" smtClean="0">
                <a:ln>
                  <a:noFill/>
                </a:ln>
                <a:solidFill>
                  <a:schemeClr val="tx1"/>
                </a:solidFill>
                <a:effectLst/>
                <a:latin typeface="MathJax_Math"/>
                <a:cs typeface="Arial" pitchFamily="34" charset="0"/>
              </a:rPr>
              <a:t>a</a:t>
            </a:r>
            <a:r>
              <a:rPr kumimoji="0" lang="en-US" sz="4800" b="0" i="1" u="none" strike="noStrike" cap="none" normalizeH="0" baseline="0" dirty="0" smtClean="0">
                <a:ln>
                  <a:noFill/>
                </a:ln>
                <a:solidFill>
                  <a:schemeClr val="tx1"/>
                </a:solidFill>
                <a:effectLst/>
                <a:latin typeface="MathJax_Math"/>
                <a:cs typeface="Arial" pitchFamily="34" charset="0"/>
              </a:rPr>
              <a:t>x</a:t>
            </a:r>
            <a:r>
              <a:rPr kumimoji="0" lang="en-US" sz="6000" b="0" i="0" u="none" strike="noStrike" cap="none" normalizeH="0" baseline="0" dirty="0" smtClean="0">
                <a:ln>
                  <a:noFill/>
                </a:ln>
                <a:solidFill>
                  <a:schemeClr val="tx1"/>
                </a:solidFill>
                <a:effectLst/>
                <a:latin typeface="Arial" pitchFamily="34" charset="0"/>
                <a:cs typeface="Arial" pitchFamily="34" charset="0"/>
              </a:rPr>
              <a:t> = 0</a:t>
            </a:r>
            <a:r>
              <a:rPr kumimoji="0" lang="en-US" sz="16600" b="0" i="0" u="none" strike="noStrike" cap="none" normalizeH="0" baseline="0" dirty="0" smtClean="0">
                <a:ln>
                  <a:noFill/>
                </a:ln>
                <a:solidFill>
                  <a:schemeClr val="tx1"/>
                </a:solidFill>
                <a:effectLst/>
                <a:latin typeface="Arial" pitchFamily="34" charset="0"/>
                <a:cs typeface="Arial" pitchFamily="34" charset="0"/>
              </a:rPr>
              <a:t/>
            </a:r>
            <a:br>
              <a:rPr kumimoji="0" lang="en-US" sz="16600" b="0" i="0" u="none" strike="noStrike" cap="none" normalizeH="0" baseline="0" dirty="0" smtClean="0">
                <a:ln>
                  <a:noFill/>
                </a:ln>
                <a:solidFill>
                  <a:schemeClr val="tx1"/>
                </a:solidFill>
                <a:effectLst/>
                <a:latin typeface="Arial" pitchFamily="34" charset="0"/>
                <a:cs typeface="Arial" pitchFamily="34" charset="0"/>
              </a:rPr>
            </a:br>
            <a:r>
              <a:rPr kumimoji="0" lang="en-US" sz="6000" b="0" i="1" u="none" strike="noStrike" cap="none" normalizeH="0" baseline="0" dirty="0" err="1" smtClean="0">
                <a:ln>
                  <a:noFill/>
                </a:ln>
                <a:solidFill>
                  <a:schemeClr val="tx1"/>
                </a:solidFill>
                <a:effectLst/>
                <a:latin typeface="MathJax_Math"/>
                <a:cs typeface="Arial" pitchFamily="34" charset="0"/>
              </a:rPr>
              <a:t>v</a:t>
            </a:r>
            <a:r>
              <a:rPr kumimoji="0" lang="en-US" sz="4800" b="0" i="1" u="none" strike="noStrike" cap="none" normalizeH="0" baseline="0" dirty="0" err="1" smtClean="0">
                <a:ln>
                  <a:noFill/>
                </a:ln>
                <a:solidFill>
                  <a:schemeClr val="tx1"/>
                </a:solidFill>
                <a:effectLst/>
                <a:latin typeface="MathJax_Math"/>
                <a:cs typeface="Arial" pitchFamily="34" charset="0"/>
              </a:rPr>
              <a:t>x</a:t>
            </a:r>
            <a:r>
              <a:rPr kumimoji="0" lang="en-US" sz="6000" b="0" i="0" u="none" strike="noStrike" cap="none" normalizeH="0" baseline="0" dirty="0" smtClean="0">
                <a:ln>
                  <a:noFill/>
                </a:ln>
                <a:solidFill>
                  <a:schemeClr val="tx1"/>
                </a:solidFill>
                <a:effectLst/>
                <a:latin typeface="Arial" pitchFamily="34" charset="0"/>
                <a:cs typeface="Arial" pitchFamily="34" charset="0"/>
              </a:rPr>
              <a:t> = </a:t>
            </a:r>
            <a:r>
              <a:rPr kumimoji="0" lang="en-US" sz="6000" b="0" i="1" u="none" strike="noStrike" cap="none" normalizeH="0" baseline="0" dirty="0" smtClean="0">
                <a:ln>
                  <a:noFill/>
                </a:ln>
                <a:solidFill>
                  <a:schemeClr val="tx1"/>
                </a:solidFill>
                <a:effectLst/>
                <a:latin typeface="MathJax_Math"/>
                <a:cs typeface="Arial" pitchFamily="34" charset="0"/>
              </a:rPr>
              <a:t>v</a:t>
            </a:r>
            <a:r>
              <a:rPr kumimoji="0" lang="en-US" sz="4800" b="0" i="0" u="none" strike="noStrike" cap="none" normalizeH="0" baseline="0" dirty="0" smtClean="0">
                <a:ln>
                  <a:noFill/>
                </a:ln>
                <a:solidFill>
                  <a:schemeClr val="tx1"/>
                </a:solidFill>
                <a:effectLst/>
                <a:latin typeface="MathJax_Main"/>
                <a:cs typeface="Arial" pitchFamily="34" charset="0"/>
              </a:rPr>
              <a:t>0</a:t>
            </a:r>
            <a:r>
              <a:rPr kumimoji="0" lang="en-US" sz="4800" b="0" i="1" u="none" strike="noStrike" cap="none" normalizeH="0" baseline="0" dirty="0" smtClean="0">
                <a:ln>
                  <a:noFill/>
                </a:ln>
                <a:solidFill>
                  <a:schemeClr val="tx1"/>
                </a:solidFill>
                <a:effectLst/>
                <a:latin typeface="MathJax_Math"/>
                <a:cs typeface="Arial" pitchFamily="34" charset="0"/>
              </a:rPr>
              <a:t>x</a:t>
            </a:r>
            <a:r>
              <a:rPr kumimoji="0" lang="en-US" sz="6000" b="0" i="0" u="none" strike="noStrike" cap="none" normalizeH="0" baseline="0" dirty="0" smtClean="0">
                <a:ln>
                  <a:noFill/>
                </a:ln>
                <a:solidFill>
                  <a:schemeClr val="tx1"/>
                </a:solidFill>
                <a:effectLst/>
                <a:latin typeface="Arial" pitchFamily="34" charset="0"/>
                <a:cs typeface="Arial" pitchFamily="34" charset="0"/>
              </a:rPr>
              <a:t/>
            </a:r>
            <a:br>
              <a:rPr kumimoji="0" lang="en-US" sz="6000" b="0" i="0" u="none" strike="noStrike" cap="none" normalizeH="0" baseline="0" dirty="0" smtClean="0">
                <a:ln>
                  <a:noFill/>
                </a:ln>
                <a:solidFill>
                  <a:schemeClr val="tx1"/>
                </a:solidFill>
                <a:effectLst/>
                <a:latin typeface="Arial" pitchFamily="34" charset="0"/>
                <a:cs typeface="Arial" pitchFamily="34" charset="0"/>
              </a:rPr>
            </a:br>
            <a:r>
              <a:rPr kumimoji="0" lang="en-US" sz="6000" b="0" i="0" u="none" strike="noStrike" cap="none" normalizeH="0" baseline="0" dirty="0" smtClean="0">
                <a:ln>
                  <a:noFill/>
                </a:ln>
                <a:solidFill>
                  <a:schemeClr val="tx1"/>
                </a:solidFill>
                <a:effectLst/>
                <a:latin typeface="MathJax_Main"/>
                <a:cs typeface="Arial" pitchFamily="34" charset="0"/>
              </a:rPr>
              <a:t>△</a:t>
            </a:r>
            <a:r>
              <a:rPr kumimoji="0" lang="en-US" sz="6000" b="0" i="1" u="none" strike="noStrike" cap="none" normalizeH="0" baseline="0" dirty="0" smtClean="0">
                <a:ln>
                  <a:noFill/>
                </a:ln>
                <a:solidFill>
                  <a:schemeClr val="tx1"/>
                </a:solidFill>
                <a:effectLst/>
                <a:latin typeface="MathJax_Math"/>
                <a:cs typeface="Arial" pitchFamily="34" charset="0"/>
              </a:rPr>
              <a:t>x</a:t>
            </a:r>
            <a:r>
              <a:rPr kumimoji="0" lang="en-US" sz="6000" b="0" i="0" u="none" strike="noStrike" cap="none" normalizeH="0" baseline="0" dirty="0" smtClean="0">
                <a:ln>
                  <a:noFill/>
                </a:ln>
                <a:solidFill>
                  <a:schemeClr val="tx1"/>
                </a:solidFill>
                <a:effectLst/>
                <a:latin typeface="Arial" pitchFamily="34" charset="0"/>
                <a:cs typeface="Arial" pitchFamily="34" charset="0"/>
              </a:rPr>
              <a:t> = </a:t>
            </a:r>
            <a:r>
              <a:rPr kumimoji="0" lang="en-US" sz="6000" b="0" i="1" u="none" strike="noStrike" cap="none" normalizeH="0" baseline="0" dirty="0" smtClean="0">
                <a:ln>
                  <a:noFill/>
                </a:ln>
                <a:solidFill>
                  <a:schemeClr val="tx1"/>
                </a:solidFill>
                <a:effectLst/>
                <a:latin typeface="MathJax_Math"/>
                <a:cs typeface="Arial" pitchFamily="34" charset="0"/>
              </a:rPr>
              <a:t>v</a:t>
            </a:r>
            <a:r>
              <a:rPr kumimoji="0" lang="en-US" sz="4800" b="0" i="0" u="none" strike="noStrike" cap="none" normalizeH="0" baseline="0" dirty="0" smtClean="0">
                <a:ln>
                  <a:noFill/>
                </a:ln>
                <a:solidFill>
                  <a:schemeClr val="tx1"/>
                </a:solidFill>
                <a:effectLst/>
                <a:latin typeface="MathJax_Main"/>
                <a:cs typeface="Arial" pitchFamily="34" charset="0"/>
              </a:rPr>
              <a:t>0</a:t>
            </a:r>
            <a:r>
              <a:rPr kumimoji="0" lang="en-US" sz="4800" b="0" i="1" u="none" strike="noStrike" cap="none" normalizeH="0" baseline="0" dirty="0" smtClean="0">
                <a:ln>
                  <a:noFill/>
                </a:ln>
                <a:solidFill>
                  <a:schemeClr val="tx1"/>
                </a:solidFill>
                <a:effectLst/>
                <a:latin typeface="MathJax_Math"/>
                <a:cs typeface="Arial" pitchFamily="34" charset="0"/>
              </a:rPr>
              <a:t>x</a:t>
            </a:r>
            <a:r>
              <a:rPr kumimoji="0" lang="en-US" sz="6000" b="0" i="1" u="none" strike="noStrike" cap="none" normalizeH="0" baseline="0" dirty="0" smtClean="0">
                <a:ln>
                  <a:noFill/>
                </a:ln>
                <a:solidFill>
                  <a:schemeClr val="tx1"/>
                </a:solidFill>
                <a:effectLst/>
                <a:latin typeface="MathJax_Math"/>
                <a:cs typeface="Arial" pitchFamily="34" charset="0"/>
              </a:rPr>
              <a:t>t</a:t>
            </a:r>
            <a:r>
              <a:rPr kumimoji="0" lang="en-US" sz="6000" b="0" i="0" u="none" strike="noStrike" cap="none" normalizeH="0" baseline="0" dirty="0" smtClean="0">
                <a:ln>
                  <a:noFill/>
                </a:ln>
                <a:solidFill>
                  <a:schemeClr val="tx1"/>
                </a:solidFill>
                <a:effectLst/>
                <a:latin typeface="Arial" pitchFamily="34" charset="0"/>
                <a:cs typeface="Arial" pitchFamily="34" charset="0"/>
              </a:rPr>
              <a:t/>
            </a:r>
            <a:br>
              <a:rPr kumimoji="0" lang="en-US" sz="6000" b="0" i="0" u="none" strike="noStrike" cap="none" normalizeH="0" baseline="0" dirty="0" smtClean="0">
                <a:ln>
                  <a:noFill/>
                </a:ln>
                <a:solidFill>
                  <a:schemeClr val="tx1"/>
                </a:solidFill>
                <a:effectLst/>
                <a:latin typeface="Arial" pitchFamily="34" charset="0"/>
                <a:cs typeface="Arial" pitchFamily="34" charset="0"/>
              </a:rPr>
            </a:br>
            <a:r>
              <a:rPr kumimoji="0" lang="en-US" sz="6000" b="0" i="1" u="none" strike="noStrike" cap="none" normalizeH="0" baseline="0" dirty="0" smtClean="0">
                <a:ln>
                  <a:noFill/>
                </a:ln>
                <a:solidFill>
                  <a:schemeClr val="tx1"/>
                </a:solidFill>
                <a:effectLst/>
                <a:latin typeface="MathJax_Math"/>
                <a:cs typeface="Arial" pitchFamily="34" charset="0"/>
              </a:rPr>
              <a:t>a</a:t>
            </a:r>
            <a:r>
              <a:rPr kumimoji="0" lang="en-US" sz="4800" b="0" i="1" u="none" strike="noStrike" cap="none" normalizeH="0" baseline="0" dirty="0" smtClean="0">
                <a:ln>
                  <a:noFill/>
                </a:ln>
                <a:solidFill>
                  <a:schemeClr val="tx1"/>
                </a:solidFill>
                <a:effectLst/>
                <a:latin typeface="MathJax_Math"/>
                <a:cs typeface="Arial" pitchFamily="34" charset="0"/>
              </a:rPr>
              <a:t>y</a:t>
            </a:r>
            <a:r>
              <a:rPr kumimoji="0" lang="en-US" sz="6000" b="0" i="0" u="none" strike="noStrike" cap="none" normalizeH="0" baseline="0" dirty="0" smtClean="0">
                <a:ln>
                  <a:noFill/>
                </a:ln>
                <a:solidFill>
                  <a:schemeClr val="tx1"/>
                </a:solidFill>
                <a:effectLst/>
                <a:latin typeface="Arial" pitchFamily="34" charset="0"/>
                <a:cs typeface="Arial" pitchFamily="34" charset="0"/>
              </a:rPr>
              <a:t> = -g</a:t>
            </a:r>
            <a:r>
              <a:rPr kumimoji="0" lang="en-US" sz="16600" b="0" i="0" u="none" strike="noStrike" cap="none" normalizeH="0" baseline="0" dirty="0" smtClean="0">
                <a:ln>
                  <a:noFill/>
                </a:ln>
                <a:solidFill>
                  <a:schemeClr val="tx1"/>
                </a:solidFill>
                <a:effectLst/>
                <a:latin typeface="Arial" pitchFamily="34" charset="0"/>
                <a:cs typeface="Arial" pitchFamily="34" charset="0"/>
              </a:rPr>
              <a:t/>
            </a:r>
            <a:br>
              <a:rPr kumimoji="0" lang="en-US" sz="16600" b="0" i="0" u="none" strike="noStrike" cap="none" normalizeH="0" baseline="0" dirty="0" smtClean="0">
                <a:ln>
                  <a:noFill/>
                </a:ln>
                <a:solidFill>
                  <a:schemeClr val="tx1"/>
                </a:solidFill>
                <a:effectLst/>
                <a:latin typeface="Arial" pitchFamily="34" charset="0"/>
                <a:cs typeface="Arial" pitchFamily="34" charset="0"/>
              </a:rPr>
            </a:br>
            <a:r>
              <a:rPr kumimoji="0" lang="en-US" sz="6000" b="0" i="1" u="none" strike="noStrike" cap="none" normalizeH="0" baseline="0" dirty="0" err="1" smtClean="0">
                <a:ln>
                  <a:noFill/>
                </a:ln>
                <a:solidFill>
                  <a:schemeClr val="tx1"/>
                </a:solidFill>
                <a:effectLst/>
                <a:latin typeface="MathJax_Math"/>
                <a:cs typeface="Arial" pitchFamily="34" charset="0"/>
              </a:rPr>
              <a:t>v</a:t>
            </a:r>
            <a:r>
              <a:rPr kumimoji="0" lang="en-US" sz="4800" b="0" i="1" u="none" strike="noStrike" cap="none" normalizeH="0" baseline="0" dirty="0" err="1" smtClean="0">
                <a:ln>
                  <a:noFill/>
                </a:ln>
                <a:solidFill>
                  <a:schemeClr val="tx1"/>
                </a:solidFill>
                <a:effectLst/>
                <a:latin typeface="MathJax_Math"/>
                <a:cs typeface="Arial" pitchFamily="34" charset="0"/>
              </a:rPr>
              <a:t>y</a:t>
            </a:r>
            <a:r>
              <a:rPr kumimoji="0" lang="en-US" sz="6000" b="0" i="0" u="none" strike="noStrike" cap="none" normalizeH="0" baseline="0" dirty="0" smtClean="0">
                <a:ln>
                  <a:noFill/>
                </a:ln>
                <a:solidFill>
                  <a:schemeClr val="tx1"/>
                </a:solidFill>
                <a:effectLst/>
                <a:latin typeface="Arial" pitchFamily="34" charset="0"/>
                <a:cs typeface="Arial" pitchFamily="34" charset="0"/>
              </a:rPr>
              <a:t> = </a:t>
            </a:r>
            <a:r>
              <a:rPr kumimoji="0" lang="en-US" sz="6000" b="0" i="1" u="none" strike="noStrike" cap="none" normalizeH="0" baseline="0" dirty="0" smtClean="0">
                <a:ln>
                  <a:noFill/>
                </a:ln>
                <a:solidFill>
                  <a:schemeClr val="tx1"/>
                </a:solidFill>
                <a:effectLst/>
                <a:latin typeface="MathJax_Math"/>
                <a:cs typeface="Arial" pitchFamily="34" charset="0"/>
              </a:rPr>
              <a:t>v</a:t>
            </a:r>
            <a:r>
              <a:rPr kumimoji="0" lang="en-US" sz="4800" b="0" i="0" u="none" strike="noStrike" cap="none" normalizeH="0" baseline="0" dirty="0" smtClean="0">
                <a:ln>
                  <a:noFill/>
                </a:ln>
                <a:solidFill>
                  <a:schemeClr val="tx1"/>
                </a:solidFill>
                <a:effectLst/>
                <a:latin typeface="MathJax_Main"/>
                <a:cs typeface="Arial" pitchFamily="34" charset="0"/>
              </a:rPr>
              <a:t>0</a:t>
            </a:r>
            <a:r>
              <a:rPr kumimoji="0" lang="en-US" sz="4800" b="0" i="1" u="none" strike="noStrike" cap="none" normalizeH="0" baseline="0" dirty="0" smtClean="0">
                <a:ln>
                  <a:noFill/>
                </a:ln>
                <a:solidFill>
                  <a:schemeClr val="tx1"/>
                </a:solidFill>
                <a:effectLst/>
                <a:latin typeface="MathJax_Math"/>
                <a:cs typeface="Arial" pitchFamily="34" charset="0"/>
              </a:rPr>
              <a:t>y</a:t>
            </a:r>
            <a:r>
              <a:rPr kumimoji="0" lang="en-US" sz="6000" b="0" i="0" u="none" strike="noStrike" cap="none" normalizeH="0" baseline="0" dirty="0" smtClean="0">
                <a:ln>
                  <a:noFill/>
                </a:ln>
                <a:solidFill>
                  <a:schemeClr val="tx1"/>
                </a:solidFill>
                <a:effectLst/>
                <a:latin typeface="Arial" pitchFamily="34" charset="0"/>
                <a:cs typeface="Arial" pitchFamily="34" charset="0"/>
              </a:rPr>
              <a:t> – </a:t>
            </a:r>
            <a:r>
              <a:rPr kumimoji="0" lang="en-US" sz="6000" b="0" i="0" u="none" strike="noStrike" cap="none" normalizeH="0" baseline="0" dirty="0" err="1" smtClean="0">
                <a:ln>
                  <a:noFill/>
                </a:ln>
                <a:solidFill>
                  <a:schemeClr val="tx1"/>
                </a:solidFill>
                <a:effectLst/>
                <a:latin typeface="Arial" pitchFamily="34" charset="0"/>
                <a:cs typeface="Arial" pitchFamily="34" charset="0"/>
              </a:rPr>
              <a:t>gt</a:t>
            </a:r>
            <a:r>
              <a:rPr kumimoji="0" lang="en-US" sz="16600" b="0" i="0" u="none" strike="noStrike" cap="none" normalizeH="0" baseline="0" dirty="0" smtClean="0">
                <a:ln>
                  <a:noFill/>
                </a:ln>
                <a:solidFill>
                  <a:schemeClr val="tx1"/>
                </a:solidFill>
                <a:effectLst/>
                <a:latin typeface="Arial" pitchFamily="34" charset="0"/>
                <a:cs typeface="Arial" pitchFamily="34" charset="0"/>
              </a:rPr>
              <a:t/>
            </a:r>
            <a:br>
              <a:rPr kumimoji="0" lang="en-US" sz="16600" b="0" i="0" u="none" strike="noStrike" cap="none" normalizeH="0" baseline="0" dirty="0" smtClean="0">
                <a:ln>
                  <a:noFill/>
                </a:ln>
                <a:solidFill>
                  <a:schemeClr val="tx1"/>
                </a:solidFill>
                <a:effectLst/>
                <a:latin typeface="Arial" pitchFamily="34" charset="0"/>
                <a:cs typeface="Arial" pitchFamily="34" charset="0"/>
              </a:rPr>
            </a:br>
            <a:r>
              <a:rPr kumimoji="0" lang="en-US" sz="6000" b="0" i="0" u="none" strike="noStrike" cap="none" normalizeH="0" baseline="0" dirty="0" smtClean="0">
                <a:ln>
                  <a:noFill/>
                </a:ln>
                <a:solidFill>
                  <a:schemeClr val="tx1"/>
                </a:solidFill>
                <a:effectLst/>
                <a:latin typeface="MathJax_Main"/>
                <a:cs typeface="Arial" pitchFamily="34" charset="0"/>
              </a:rPr>
              <a:t>△</a:t>
            </a:r>
            <a:r>
              <a:rPr kumimoji="0" lang="en-US" sz="6000" b="0" i="1" u="none" strike="noStrike" cap="none" normalizeH="0" baseline="0" dirty="0" smtClean="0">
                <a:ln>
                  <a:noFill/>
                </a:ln>
                <a:solidFill>
                  <a:schemeClr val="tx1"/>
                </a:solidFill>
                <a:effectLst/>
                <a:latin typeface="MathJax_Math"/>
                <a:cs typeface="Arial" pitchFamily="34" charset="0"/>
              </a:rPr>
              <a:t>y</a:t>
            </a:r>
            <a:r>
              <a:rPr kumimoji="0" lang="en-US" sz="6000" b="0" i="0" u="none" strike="noStrike" cap="none" normalizeH="0" baseline="0" dirty="0" smtClean="0">
                <a:ln>
                  <a:noFill/>
                </a:ln>
                <a:solidFill>
                  <a:schemeClr val="tx1"/>
                </a:solidFill>
                <a:effectLst/>
                <a:latin typeface="Arial" pitchFamily="34" charset="0"/>
                <a:cs typeface="Arial" pitchFamily="34" charset="0"/>
              </a:rPr>
              <a:t> = </a:t>
            </a:r>
            <a:r>
              <a:rPr kumimoji="0" lang="en-US" sz="6000" b="0" i="1" u="none" strike="noStrike" cap="none" normalizeH="0" baseline="0" dirty="0" smtClean="0">
                <a:ln>
                  <a:noFill/>
                </a:ln>
                <a:solidFill>
                  <a:schemeClr val="tx1"/>
                </a:solidFill>
                <a:effectLst/>
                <a:latin typeface="MathJax_Math"/>
                <a:cs typeface="Arial" pitchFamily="34" charset="0"/>
              </a:rPr>
              <a:t>v</a:t>
            </a:r>
            <a:r>
              <a:rPr kumimoji="0" lang="en-US" sz="4800" b="0" i="0" u="none" strike="noStrike" cap="none" normalizeH="0" baseline="0" dirty="0" smtClean="0">
                <a:ln>
                  <a:noFill/>
                </a:ln>
                <a:solidFill>
                  <a:schemeClr val="tx1"/>
                </a:solidFill>
                <a:effectLst/>
                <a:latin typeface="MathJax_Main"/>
                <a:cs typeface="Arial" pitchFamily="34" charset="0"/>
              </a:rPr>
              <a:t>0</a:t>
            </a:r>
            <a:r>
              <a:rPr kumimoji="0" lang="en-US" sz="4800" b="0" i="1" u="none" strike="noStrike" cap="none" normalizeH="0" baseline="0" dirty="0" smtClean="0">
                <a:ln>
                  <a:noFill/>
                </a:ln>
                <a:solidFill>
                  <a:schemeClr val="tx1"/>
                </a:solidFill>
                <a:effectLst/>
                <a:latin typeface="MathJax_Math"/>
                <a:cs typeface="Arial" pitchFamily="34" charset="0"/>
              </a:rPr>
              <a:t>y</a:t>
            </a:r>
            <a:r>
              <a:rPr kumimoji="0" lang="en-US" sz="6000" b="0" i="1" u="none" strike="noStrike" cap="none" normalizeH="0" baseline="0" dirty="0" smtClean="0">
                <a:ln>
                  <a:noFill/>
                </a:ln>
                <a:solidFill>
                  <a:schemeClr val="tx1"/>
                </a:solidFill>
                <a:effectLst/>
                <a:latin typeface="MathJax_Math"/>
                <a:cs typeface="Arial" pitchFamily="34" charset="0"/>
              </a:rPr>
              <a:t>t</a:t>
            </a:r>
            <a:r>
              <a:rPr kumimoji="0" lang="en-US" sz="6000" b="0" i="0" u="none" strike="noStrike" cap="none" normalizeH="0" baseline="0" dirty="0" smtClean="0">
                <a:ln>
                  <a:noFill/>
                </a:ln>
                <a:solidFill>
                  <a:schemeClr val="tx1"/>
                </a:solidFill>
                <a:effectLst/>
                <a:latin typeface="Arial" pitchFamily="34" charset="0"/>
                <a:cs typeface="Arial" pitchFamily="34" charset="0"/>
              </a:rPr>
              <a:t> – </a:t>
            </a:r>
            <a:r>
              <a:rPr kumimoji="0" lang="en-US" sz="4800" b="0" i="0" u="none" strike="noStrike" cap="none" normalizeH="0" baseline="0" dirty="0" smtClean="0">
                <a:ln>
                  <a:noFill/>
                </a:ln>
                <a:solidFill>
                  <a:schemeClr val="tx1"/>
                </a:solidFill>
                <a:effectLst/>
                <a:latin typeface="MathJax_Main"/>
                <a:cs typeface="Arial" pitchFamily="34" charset="0"/>
              </a:rPr>
              <a:t>12</a:t>
            </a:r>
            <a:r>
              <a:rPr kumimoji="0" lang="en-US" sz="6000" b="0" i="1" u="none" strike="noStrike" cap="none" normalizeH="0" baseline="0" dirty="0" smtClean="0">
                <a:ln>
                  <a:noFill/>
                </a:ln>
                <a:solidFill>
                  <a:schemeClr val="tx1"/>
                </a:solidFill>
                <a:effectLst/>
                <a:latin typeface="MathJax_Math"/>
                <a:cs typeface="Arial" pitchFamily="34" charset="0"/>
              </a:rPr>
              <a:t>gt</a:t>
            </a:r>
            <a:r>
              <a:rPr kumimoji="0" lang="en-US" sz="4800" b="0" i="0" u="none" strike="noStrike" cap="none" normalizeH="0" baseline="0" dirty="0" smtClean="0">
                <a:ln>
                  <a:noFill/>
                </a:ln>
                <a:solidFill>
                  <a:schemeClr val="tx1"/>
                </a:solidFill>
                <a:effectLst/>
                <a:latin typeface="MathJax_Main"/>
                <a:cs typeface="Arial" pitchFamily="34" charset="0"/>
              </a:rPr>
              <a:t>2</a:t>
            </a:r>
            <a:r>
              <a:rPr kumimoji="0" lang="en-US" sz="6000" b="0" i="0" u="none" strike="noStrike" cap="none" normalizeH="0" baseline="0" dirty="0" smtClean="0">
                <a:ln>
                  <a:noFill/>
                </a:ln>
                <a:solidFill>
                  <a:schemeClr val="tx1"/>
                </a:solidFill>
                <a:effectLst/>
                <a:latin typeface="Arial" pitchFamily="34" charset="0"/>
                <a:cs typeface="Arial" pitchFamily="34" charset="0"/>
              </a:rPr>
              <a:t> </a:t>
            </a:r>
            <a:endParaRPr kumimoji="0" lang="en-US" sz="16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0" y="728994"/>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5603" name="Rectangle 3"/>
          <p:cNvSpPr>
            <a:spLocks noChangeArrowheads="1"/>
          </p:cNvSpPr>
          <p:nvPr/>
        </p:nvSpPr>
        <p:spPr bwMode="auto">
          <a:xfrm>
            <a:off x="0" y="104844"/>
            <a:ext cx="9144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0" i="0" u="none" strike="noStrike" cap="none" normalizeH="0" baseline="0" dirty="0" smtClean="0">
                <a:ln>
                  <a:noFill/>
                </a:ln>
                <a:solidFill>
                  <a:schemeClr val="tx1"/>
                </a:solidFill>
                <a:effectLst/>
                <a:latin typeface="Arial" pitchFamily="34" charset="0"/>
                <a:cs typeface="Arial" pitchFamily="34" charset="0"/>
              </a:rPr>
              <a:t>Where,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800" b="0" i="1" u="none" strike="noStrike" cap="none" normalizeH="0" baseline="0" dirty="0" smtClean="0">
                <a:ln>
                  <a:noFill/>
                </a:ln>
                <a:solidFill>
                  <a:schemeClr val="tx1"/>
                </a:solidFill>
                <a:effectLst/>
                <a:latin typeface="MathJax_Math"/>
                <a:cs typeface="Arial" pitchFamily="34" charset="0"/>
              </a:rPr>
              <a:t>v</a:t>
            </a:r>
            <a:r>
              <a:rPr kumimoji="0" lang="en-US" sz="4000" b="0" i="0" u="none" strike="noStrike" cap="none" normalizeH="0" baseline="0" dirty="0" smtClean="0">
                <a:ln>
                  <a:noFill/>
                </a:ln>
                <a:solidFill>
                  <a:schemeClr val="tx1"/>
                </a:solidFill>
                <a:effectLst/>
                <a:latin typeface="MathJax_Main"/>
                <a:cs typeface="Arial" pitchFamily="34" charset="0"/>
              </a:rPr>
              <a:t>0</a:t>
            </a:r>
            <a:r>
              <a:rPr kumimoji="0" lang="en-US" sz="4000" b="0" i="1" u="none" strike="noStrike" cap="none" normalizeH="0" baseline="0" dirty="0" smtClean="0">
                <a:ln>
                  <a:noFill/>
                </a:ln>
                <a:solidFill>
                  <a:schemeClr val="tx1"/>
                </a:solidFill>
                <a:effectLst/>
                <a:latin typeface="MathJax_Math"/>
                <a:cs typeface="Arial" pitchFamily="34" charset="0"/>
              </a:rPr>
              <a:t>x</a:t>
            </a:r>
            <a:r>
              <a:rPr kumimoji="0" lang="en-US" sz="4800" b="0" i="0" u="none" strike="noStrike" cap="none" normalizeH="0" baseline="0" dirty="0" smtClean="0">
                <a:ln>
                  <a:noFill/>
                </a:ln>
                <a:solidFill>
                  <a:schemeClr val="tx1"/>
                </a:solidFill>
                <a:effectLst/>
                <a:latin typeface="Arial" pitchFamily="34" charset="0"/>
                <a:cs typeface="Arial" pitchFamily="34" charset="0"/>
              </a:rPr>
              <a:t> = </a:t>
            </a:r>
            <a:r>
              <a:rPr kumimoji="0" lang="en-US" sz="4800" b="0" i="1" u="none" strike="noStrike" cap="none" normalizeH="0" baseline="0" dirty="0" smtClean="0">
                <a:ln>
                  <a:noFill/>
                </a:ln>
                <a:solidFill>
                  <a:schemeClr val="tx1"/>
                </a:solidFill>
                <a:effectLst/>
                <a:latin typeface="MathJax_Math"/>
                <a:cs typeface="Arial" pitchFamily="34" charset="0"/>
              </a:rPr>
              <a:t>v</a:t>
            </a:r>
            <a:r>
              <a:rPr kumimoji="0" lang="en-US" sz="4000" b="0" i="0" u="none" strike="noStrike" cap="none" normalizeH="0" baseline="0" dirty="0" smtClean="0">
                <a:ln>
                  <a:noFill/>
                </a:ln>
                <a:solidFill>
                  <a:schemeClr val="tx1"/>
                </a:solidFill>
                <a:effectLst/>
                <a:latin typeface="MathJax_Main"/>
                <a:cs typeface="Arial" pitchFamily="34" charset="0"/>
              </a:rPr>
              <a:t>0</a:t>
            </a:r>
            <a:r>
              <a:rPr kumimoji="0" lang="en-US" sz="4800" b="0" i="1" u="none" strike="noStrike" cap="none" normalizeH="0" baseline="0" dirty="0" smtClean="0">
                <a:ln>
                  <a:noFill/>
                </a:ln>
                <a:solidFill>
                  <a:schemeClr val="tx1"/>
                </a:solidFill>
                <a:effectLst/>
                <a:latin typeface="MathJax_Math"/>
                <a:cs typeface="Arial" pitchFamily="34" charset="0"/>
              </a:rPr>
              <a:t>cosθ</a:t>
            </a:r>
            <a:r>
              <a:rPr kumimoji="0" lang="en-US" sz="4800" b="0" i="0" u="none" strike="noStrike" cap="none" normalizeH="0" baseline="0" dirty="0" smtClean="0">
                <a:ln>
                  <a:noFill/>
                </a:ln>
                <a:solidFill>
                  <a:schemeClr val="tx1"/>
                </a:solidFill>
                <a:effectLst/>
                <a:latin typeface="Arial" pitchFamily="34" charset="0"/>
                <a:cs typeface="Arial" pitchFamily="34" charset="0"/>
              </a:rPr>
              <a:t/>
            </a:r>
            <a:br>
              <a:rPr kumimoji="0" lang="en-US" sz="4800" b="0" i="0" u="none" strike="noStrike" cap="none" normalizeH="0" baseline="0" dirty="0" smtClean="0">
                <a:ln>
                  <a:noFill/>
                </a:ln>
                <a:solidFill>
                  <a:schemeClr val="tx1"/>
                </a:solidFill>
                <a:effectLst/>
                <a:latin typeface="Arial" pitchFamily="34" charset="0"/>
                <a:cs typeface="Arial" pitchFamily="34" charset="0"/>
              </a:rPr>
            </a:br>
            <a:r>
              <a:rPr kumimoji="0" lang="en-US" sz="4800" b="0" i="1" u="none" strike="noStrike" cap="none" normalizeH="0" baseline="0" dirty="0" smtClean="0">
                <a:ln>
                  <a:noFill/>
                </a:ln>
                <a:solidFill>
                  <a:schemeClr val="tx1"/>
                </a:solidFill>
                <a:effectLst/>
                <a:latin typeface="MathJax_Math"/>
                <a:cs typeface="Arial" pitchFamily="34" charset="0"/>
              </a:rPr>
              <a:t>v</a:t>
            </a:r>
            <a:r>
              <a:rPr kumimoji="0" lang="en-US" sz="4000" b="0" i="0" u="none" strike="noStrike" cap="none" normalizeH="0" baseline="0" dirty="0" smtClean="0">
                <a:ln>
                  <a:noFill/>
                </a:ln>
                <a:solidFill>
                  <a:schemeClr val="tx1"/>
                </a:solidFill>
                <a:effectLst/>
                <a:latin typeface="MathJax_Main"/>
                <a:cs typeface="Arial" pitchFamily="34" charset="0"/>
              </a:rPr>
              <a:t>0</a:t>
            </a:r>
            <a:r>
              <a:rPr kumimoji="0" lang="en-US" sz="4000" b="0" i="1" u="none" strike="noStrike" cap="none" normalizeH="0" baseline="0" dirty="0" smtClean="0">
                <a:ln>
                  <a:noFill/>
                </a:ln>
                <a:solidFill>
                  <a:schemeClr val="tx1"/>
                </a:solidFill>
                <a:effectLst/>
                <a:latin typeface="MathJax_Math"/>
                <a:cs typeface="Arial" pitchFamily="34" charset="0"/>
              </a:rPr>
              <a:t>y</a:t>
            </a:r>
            <a:r>
              <a:rPr kumimoji="0" lang="en-US" sz="4800" b="0" i="0" u="none" strike="noStrike" cap="none" normalizeH="0" baseline="0" dirty="0" smtClean="0">
                <a:ln>
                  <a:noFill/>
                </a:ln>
                <a:solidFill>
                  <a:schemeClr val="tx1"/>
                </a:solidFill>
                <a:effectLst/>
                <a:latin typeface="Arial" pitchFamily="34" charset="0"/>
                <a:cs typeface="Arial" pitchFamily="34" charset="0"/>
              </a:rPr>
              <a:t> = </a:t>
            </a:r>
            <a:r>
              <a:rPr kumimoji="0" lang="en-US" sz="4800" b="0" i="1" u="none" strike="noStrike" cap="none" normalizeH="0" baseline="0" dirty="0" smtClean="0">
                <a:ln>
                  <a:noFill/>
                </a:ln>
                <a:solidFill>
                  <a:schemeClr val="tx1"/>
                </a:solidFill>
                <a:effectLst/>
                <a:latin typeface="MathJax_Math"/>
                <a:cs typeface="Arial" pitchFamily="34" charset="0"/>
              </a:rPr>
              <a:t>v</a:t>
            </a:r>
            <a:r>
              <a:rPr kumimoji="0" lang="en-US" sz="4000" b="0" i="0" u="none" strike="noStrike" cap="none" normalizeH="0" baseline="0" dirty="0" smtClean="0">
                <a:ln>
                  <a:noFill/>
                </a:ln>
                <a:solidFill>
                  <a:schemeClr val="tx1"/>
                </a:solidFill>
                <a:effectLst/>
                <a:latin typeface="MathJax_Main"/>
                <a:cs typeface="Arial" pitchFamily="34" charset="0"/>
              </a:rPr>
              <a:t>0</a:t>
            </a:r>
            <a:r>
              <a:rPr kumimoji="0" lang="en-US" sz="4800" b="0" i="1" u="none" strike="noStrike" cap="none" normalizeH="0" baseline="0" dirty="0" smtClean="0">
                <a:ln>
                  <a:noFill/>
                </a:ln>
                <a:solidFill>
                  <a:schemeClr val="tx1"/>
                </a:solidFill>
                <a:effectLst/>
                <a:latin typeface="MathJax_Math"/>
                <a:cs typeface="Arial" pitchFamily="34" charset="0"/>
              </a:rPr>
              <a:t>sinθ</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pitchFamily="34" charset="0"/>
                <a:cs typeface="Arial" pitchFamily="34" charset="0"/>
              </a:rPr>
              <a:t>Suppose a projectile is thrown from the level of the ground, thus, the range is the distance between the launch point and landing point, where the projectile is hitting the ground. Further, when the projectile returns to the ground, the vertical </a:t>
            </a:r>
            <a:r>
              <a:rPr kumimoji="0" lang="en-US" sz="3600" b="0" i="0" u="none" strike="noStrike" cap="none" normalizeH="0" baseline="0" dirty="0" smtClean="0">
                <a:ln>
                  <a:noFill/>
                </a:ln>
                <a:solidFill>
                  <a:schemeClr val="tx1"/>
                </a:solidFill>
                <a:effectLst/>
                <a:latin typeface="Arial" pitchFamily="34" charset="0"/>
                <a:cs typeface="Arial" pitchFamily="34" charset="0"/>
                <a:hlinkClick r:id="rId2"/>
              </a:rPr>
              <a:t>displacement</a:t>
            </a:r>
            <a:r>
              <a:rPr kumimoji="0" lang="en-US" sz="3600" b="0" i="0" u="none" strike="noStrike" cap="none" normalizeH="0" baseline="0" dirty="0" smtClean="0">
                <a:ln>
                  <a:noFill/>
                </a:ln>
                <a:solidFill>
                  <a:schemeClr val="tx1"/>
                </a:solidFill>
                <a:effectLst/>
                <a:latin typeface="Arial" pitchFamily="34" charset="0"/>
                <a:cs typeface="Arial" pitchFamily="34" charset="0"/>
              </a:rPr>
              <a:t> is zero, thus we have</a:t>
            </a:r>
            <a:r>
              <a:rPr kumimoji="0" lang="en-US" sz="4400" b="0" i="0" u="none" strike="noStrike" cap="none" normalizeH="0" baseline="0" dirty="0" smtClean="0">
                <a:ln>
                  <a:noFill/>
                </a:ln>
                <a:solidFill>
                  <a:schemeClr val="tx1"/>
                </a:solidFill>
                <a:effectLst/>
                <a:latin typeface="Arial" pitchFamily="34" charset="0"/>
                <a:cs typeface="Arial" pitchFamily="34" charset="0"/>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81001"/>
            <a:ext cx="6858000" cy="64325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800" b="0" i="0" u="none" strike="noStrike" cap="none" normalizeH="0" baseline="0" dirty="0" smtClean="0">
                <a:ln>
                  <a:noFill/>
                </a:ln>
                <a:solidFill>
                  <a:schemeClr val="tx1"/>
                </a:solidFill>
                <a:effectLst/>
                <a:latin typeface="Arial" pitchFamily="34" charset="0"/>
                <a:cs typeface="Arial" pitchFamily="34" charset="0"/>
              </a:rPr>
              <a:t>0 = </a:t>
            </a:r>
            <a:r>
              <a:rPr kumimoji="0" lang="en-US" sz="4800" b="0" i="1" u="none" strike="noStrike" cap="none" normalizeH="0" baseline="0" dirty="0" smtClean="0">
                <a:ln>
                  <a:noFill/>
                </a:ln>
                <a:solidFill>
                  <a:schemeClr val="tx1"/>
                </a:solidFill>
                <a:effectLst/>
                <a:latin typeface="MathJax_Math"/>
                <a:cs typeface="Arial" pitchFamily="34" charset="0"/>
              </a:rPr>
              <a:t>v</a:t>
            </a:r>
            <a:r>
              <a:rPr kumimoji="0" lang="en-US" sz="4000" b="0" i="0" u="none" strike="noStrike" cap="none" normalizeH="0" baseline="0" dirty="0" smtClean="0">
                <a:ln>
                  <a:noFill/>
                </a:ln>
                <a:solidFill>
                  <a:schemeClr val="tx1"/>
                </a:solidFill>
                <a:effectLst/>
                <a:latin typeface="MathJax_Main"/>
                <a:cs typeface="Arial" pitchFamily="34" charset="0"/>
              </a:rPr>
              <a:t>0</a:t>
            </a:r>
            <a:r>
              <a:rPr kumimoji="0" lang="en-US" sz="4800" b="0" i="1" u="none" strike="noStrike" cap="none" normalizeH="0" baseline="0" dirty="0" smtClean="0">
                <a:ln>
                  <a:noFill/>
                </a:ln>
                <a:solidFill>
                  <a:schemeClr val="tx1"/>
                </a:solidFill>
                <a:effectLst/>
                <a:latin typeface="MathJax_Math"/>
                <a:cs typeface="Arial" pitchFamily="34" charset="0"/>
              </a:rPr>
              <a:t>sinθ</a:t>
            </a:r>
            <a:r>
              <a:rPr kumimoji="0" lang="en-US" sz="4800" b="0" i="0" u="none" strike="noStrike" cap="none" normalizeH="0" baseline="0" dirty="0" smtClean="0">
                <a:ln>
                  <a:noFill/>
                </a:ln>
                <a:solidFill>
                  <a:schemeClr val="tx1"/>
                </a:solidFill>
                <a:effectLst/>
                <a:latin typeface="Arial" pitchFamily="34" charset="0"/>
                <a:cs typeface="Arial" pitchFamily="34" charset="0"/>
              </a:rPr>
              <a:t>t – </a:t>
            </a:r>
            <a:r>
              <a:rPr kumimoji="0" lang="en-US" sz="4000" b="0" i="0" u="none" strike="noStrike" cap="none" normalizeH="0" baseline="0" dirty="0" smtClean="0">
                <a:ln>
                  <a:noFill/>
                </a:ln>
                <a:solidFill>
                  <a:schemeClr val="tx1"/>
                </a:solidFill>
                <a:effectLst/>
                <a:latin typeface="MathJax_Main"/>
                <a:cs typeface="Arial" pitchFamily="34" charset="0"/>
              </a:rPr>
              <a:t>12</a:t>
            </a:r>
            <a:r>
              <a:rPr kumimoji="0" lang="en-US" sz="4800" b="0" i="1" u="none" strike="noStrike" cap="none" normalizeH="0" baseline="0" dirty="0" smtClean="0">
                <a:ln>
                  <a:noFill/>
                </a:ln>
                <a:solidFill>
                  <a:schemeClr val="tx1"/>
                </a:solidFill>
                <a:effectLst/>
                <a:latin typeface="MathJax_Math"/>
                <a:cs typeface="Arial" pitchFamily="34" charset="0"/>
              </a:rPr>
              <a:t>gt</a:t>
            </a:r>
            <a:r>
              <a:rPr lang="en-US" sz="4000" dirty="0" smtClean="0">
                <a:latin typeface="MathJax_Main"/>
                <a:cs typeface="Arial" pitchFamily="34" charset="0"/>
              </a:rPr>
              <a:t>*t</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pitchFamily="34" charset="0"/>
                <a:cs typeface="Arial" pitchFamily="34" charset="0"/>
              </a:rPr>
              <a:t>Solving for t, we have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pitchFamily="34" charset="0"/>
                <a:cs typeface="Arial" pitchFamily="34" charset="0"/>
              </a:rPr>
              <a:t>t = 0, </a:t>
            </a:r>
            <a:r>
              <a:rPr kumimoji="0" lang="en-US" sz="1050" b="0" i="0" u="none" strike="noStrike" cap="none" normalizeH="0" baseline="0" dirty="0" smtClean="0">
                <a:ln>
                  <a:noFill/>
                </a:ln>
                <a:solidFill>
                  <a:schemeClr val="tx1"/>
                </a:solidFill>
                <a:effectLst/>
                <a:latin typeface="MathJax_Main"/>
                <a:cs typeface="Arial" pitchFamily="34" charset="0"/>
              </a:rPr>
              <a:t>2</a:t>
            </a:r>
            <a:r>
              <a:rPr kumimoji="0" lang="en-US" sz="900" b="0" i="1" u="none" strike="noStrike" cap="none" normalizeH="0" baseline="0" dirty="0" smtClean="0">
                <a:ln>
                  <a:noFill/>
                </a:ln>
                <a:solidFill>
                  <a:schemeClr val="tx1"/>
                </a:solidFill>
                <a:effectLst/>
                <a:latin typeface="MathJax_Math"/>
                <a:cs typeface="Arial" pitchFamily="34" charset="0"/>
              </a:rPr>
              <a:t>v</a:t>
            </a:r>
            <a:r>
              <a:rPr kumimoji="0" lang="en-US" sz="900" b="0" i="0" u="none" strike="noStrike" cap="none" normalizeH="0" baseline="0" dirty="0" smtClean="0">
                <a:ln>
                  <a:noFill/>
                </a:ln>
                <a:solidFill>
                  <a:schemeClr val="tx1"/>
                </a:solidFill>
                <a:effectLst/>
                <a:latin typeface="MathJax_Main"/>
                <a:cs typeface="Arial" pitchFamily="34" charset="0"/>
              </a:rPr>
              <a:t>0</a:t>
            </a:r>
            <a:r>
              <a:rPr kumimoji="0" lang="en-US" sz="1050" b="0" i="1" u="none" strike="noStrike" cap="none" normalizeH="0" baseline="0" dirty="0" smtClean="0">
                <a:ln>
                  <a:noFill/>
                </a:ln>
                <a:solidFill>
                  <a:schemeClr val="tx1"/>
                </a:solidFill>
                <a:effectLst/>
                <a:latin typeface="MathJax_Math"/>
                <a:cs typeface="Arial" pitchFamily="34" charset="0"/>
              </a:rPr>
              <a:t>sinθg</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sz="3600" b="0" i="0" u="none" strike="noStrike" cap="none" normalizeH="0" baseline="0" dirty="0" smtClean="0">
                <a:ln>
                  <a:noFill/>
                </a:ln>
                <a:solidFill>
                  <a:schemeClr val="tx1"/>
                </a:solidFill>
                <a:effectLst/>
                <a:latin typeface="Arial" pitchFamily="34" charset="0"/>
                <a:cs typeface="Arial" pitchFamily="34" charset="0"/>
              </a:rPr>
              <a:t>The first solution provides the time when the projectile is thrown and the second one is the time when it hits the ground. Plugging in the second solution into the displacement equation and using</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457200" y="825672"/>
            <a:ext cx="7848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0" b="0" i="0" u="none" strike="noStrike" cap="none" normalizeH="0" baseline="0" dirty="0" smtClean="0">
                <a:ln>
                  <a:noFill/>
                </a:ln>
                <a:solidFill>
                  <a:schemeClr val="tx1"/>
                </a:solidFill>
                <a:effectLst/>
                <a:latin typeface="Arial" pitchFamily="34" charset="0"/>
                <a:cs typeface="Arial" pitchFamily="34" charset="0"/>
              </a:rPr>
              <a:t>2 sin </a:t>
            </a:r>
            <a:r>
              <a:rPr kumimoji="0" lang="en-US" sz="6000" b="0" i="1" u="none" strike="noStrike" cap="none" normalizeH="0" baseline="0" dirty="0" smtClean="0">
                <a:ln>
                  <a:noFill/>
                </a:ln>
                <a:solidFill>
                  <a:schemeClr val="tx1"/>
                </a:solidFill>
                <a:effectLst/>
                <a:latin typeface="MathJax_Math"/>
                <a:cs typeface="Arial" pitchFamily="34" charset="0"/>
              </a:rPr>
              <a:t>θ</a:t>
            </a:r>
            <a:r>
              <a:rPr kumimoji="0" lang="en-US" sz="6000" b="0" i="0" u="none" strike="noStrike" cap="none" normalizeH="0" baseline="0" dirty="0" smtClean="0">
                <a:ln>
                  <a:noFill/>
                </a:ln>
                <a:solidFill>
                  <a:schemeClr val="tx1"/>
                </a:solidFill>
                <a:effectLst/>
                <a:latin typeface="Arial" pitchFamily="34" charset="0"/>
                <a:cs typeface="Arial" pitchFamily="34" charset="0"/>
              </a:rPr>
              <a:t> </a:t>
            </a:r>
            <a:r>
              <a:rPr kumimoji="0" lang="en-US" sz="6000" b="0" i="0" u="none" strike="noStrike" cap="none" normalizeH="0" baseline="0" dirty="0" err="1" smtClean="0">
                <a:ln>
                  <a:noFill/>
                </a:ln>
                <a:solidFill>
                  <a:schemeClr val="tx1"/>
                </a:solidFill>
                <a:effectLst/>
                <a:latin typeface="Arial" pitchFamily="34" charset="0"/>
                <a:cs typeface="Arial" pitchFamily="34" charset="0"/>
              </a:rPr>
              <a:t>cos</a:t>
            </a:r>
            <a:r>
              <a:rPr kumimoji="0" lang="en-US" sz="6000" b="0" i="0" u="none" strike="noStrike" cap="none" normalizeH="0" baseline="0" dirty="0" smtClean="0">
                <a:ln>
                  <a:noFill/>
                </a:ln>
                <a:solidFill>
                  <a:schemeClr val="tx1"/>
                </a:solidFill>
                <a:effectLst/>
                <a:latin typeface="Arial" pitchFamily="34" charset="0"/>
                <a:cs typeface="Arial" pitchFamily="34" charset="0"/>
              </a:rPr>
              <a:t> </a:t>
            </a:r>
            <a:r>
              <a:rPr kumimoji="0" lang="en-US" sz="6000" b="0" i="1" u="none" strike="noStrike" cap="none" normalizeH="0" baseline="0" dirty="0" smtClean="0">
                <a:ln>
                  <a:noFill/>
                </a:ln>
                <a:solidFill>
                  <a:schemeClr val="tx1"/>
                </a:solidFill>
                <a:effectLst/>
                <a:latin typeface="MathJax_Math"/>
                <a:cs typeface="Arial" pitchFamily="34" charset="0"/>
              </a:rPr>
              <a:t>θ</a:t>
            </a:r>
            <a:r>
              <a:rPr kumimoji="0" lang="en-US" sz="6000" b="0" i="0" u="none" strike="noStrike" cap="none" normalizeH="0" baseline="0" dirty="0" smtClean="0">
                <a:ln>
                  <a:noFill/>
                </a:ln>
                <a:solidFill>
                  <a:schemeClr val="tx1"/>
                </a:solidFill>
                <a:effectLst/>
                <a:latin typeface="Arial" pitchFamily="34" charset="0"/>
                <a:cs typeface="Arial" pitchFamily="34" charset="0"/>
              </a:rPr>
              <a:t> = sin(2</a:t>
            </a:r>
            <a:r>
              <a:rPr kumimoji="0" lang="en-US" sz="6000" b="0" i="1" u="none" strike="noStrike" cap="none" normalizeH="0" baseline="0" dirty="0" smtClean="0">
                <a:ln>
                  <a:noFill/>
                </a:ln>
                <a:solidFill>
                  <a:schemeClr val="tx1"/>
                </a:solidFill>
                <a:effectLst/>
                <a:latin typeface="MathJax_Math"/>
                <a:cs typeface="Arial" pitchFamily="34" charset="0"/>
              </a:rPr>
              <a:t>θ</a:t>
            </a:r>
            <a:r>
              <a:rPr kumimoji="0" lang="en-US" sz="6000" b="0" i="0" u="none" strike="noStrike" cap="none" normalizeH="0" baseline="0" dirty="0" smtClean="0">
                <a:ln>
                  <a:noFill/>
                </a:ln>
                <a:solidFill>
                  <a:schemeClr val="tx1"/>
                </a:solidFill>
                <a:effectLst/>
                <a:latin typeface="Arial" pitchFamily="34" charset="0"/>
                <a:cs typeface="Arial" pitchFamily="34" charset="0"/>
              </a:rPr>
              <a:t>) </a:t>
            </a:r>
          </a:p>
        </p:txBody>
      </p:sp>
      <p:sp>
        <p:nvSpPr>
          <p:cNvPr id="23555" name="Rectangle 3"/>
          <p:cNvSpPr>
            <a:spLocks noChangeArrowheads="1"/>
          </p:cNvSpPr>
          <p:nvPr/>
        </p:nvSpPr>
        <p:spPr bwMode="auto">
          <a:xfrm>
            <a:off x="0" y="1470709"/>
            <a:ext cx="7239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en-US" sz="1800" b="0" i="0" u="none" strike="noStrike" cap="none" normalizeH="0" baseline="0" dirty="0" smtClean="0">
                <a:ln>
                  <a:noFill/>
                </a:ln>
                <a:solidFill>
                  <a:schemeClr val="tx1"/>
                </a:solidFill>
                <a:effectLst/>
                <a:latin typeface="Arial" pitchFamily="34" charset="0"/>
                <a:cs typeface="Arial" pitchFamily="34" charset="0"/>
              </a:rPr>
              <a:t>R </a:t>
            </a:r>
            <a:r>
              <a:rPr kumimoji="0" lang="en-US" sz="4800" b="0" i="0" u="none" strike="noStrike" cap="none" normalizeH="0" baseline="0" dirty="0" smtClean="0">
                <a:ln>
                  <a:noFill/>
                </a:ln>
                <a:solidFill>
                  <a:schemeClr val="tx1"/>
                </a:solidFill>
                <a:effectLst/>
                <a:latin typeface="Arial" pitchFamily="34" charset="0"/>
                <a:cs typeface="Arial" pitchFamily="34" charset="0"/>
              </a:rPr>
              <a:t>= </a:t>
            </a:r>
            <a:r>
              <a:rPr kumimoji="0" lang="en-US" sz="3600" b="0" i="0" u="none" strike="noStrike" cap="none" normalizeH="0" baseline="0" dirty="0" err="1" smtClean="0">
                <a:ln>
                  <a:noFill/>
                </a:ln>
                <a:solidFill>
                  <a:schemeClr val="tx1"/>
                </a:solidFill>
                <a:effectLst/>
                <a:latin typeface="MathJax_Main"/>
                <a:cs typeface="Arial" pitchFamily="34" charset="0"/>
              </a:rPr>
              <a:t>Δ</a:t>
            </a:r>
            <a:r>
              <a:rPr kumimoji="0" lang="en-US" sz="3600" b="0" i="1" u="none" strike="noStrike" cap="none" normalizeH="0" baseline="0" dirty="0" err="1" smtClean="0">
                <a:ln>
                  <a:noFill/>
                </a:ln>
                <a:solidFill>
                  <a:schemeClr val="tx1"/>
                </a:solidFill>
                <a:effectLst/>
                <a:latin typeface="MathJax_Math"/>
                <a:cs typeface="Arial" pitchFamily="34" charset="0"/>
              </a:rPr>
              <a:t>x</a:t>
            </a:r>
            <a:r>
              <a:rPr kumimoji="0" lang="en-US" sz="3600" b="0" i="0" u="none" strike="noStrike" cap="none" normalizeH="0" baseline="0" dirty="0" smtClean="0">
                <a:ln>
                  <a:noFill/>
                </a:ln>
                <a:solidFill>
                  <a:schemeClr val="tx1"/>
                </a:solidFill>
                <a:effectLst/>
                <a:latin typeface="MathJax_Main"/>
                <a:cs typeface="Arial" pitchFamily="34" charset="0"/>
              </a:rPr>
              <a:t>(</a:t>
            </a:r>
            <a:r>
              <a:rPr kumimoji="0" lang="en-US" sz="3600" b="0" i="1" u="none" strike="noStrike" cap="none" normalizeH="0" baseline="0" dirty="0" smtClean="0">
                <a:ln>
                  <a:noFill/>
                </a:ln>
                <a:solidFill>
                  <a:schemeClr val="tx1"/>
                </a:solidFill>
                <a:effectLst/>
                <a:latin typeface="MathJax_Math"/>
                <a:cs typeface="Arial" pitchFamily="34" charset="0"/>
              </a:rPr>
              <a:t>t</a:t>
            </a:r>
            <a:r>
              <a:rPr kumimoji="0" lang="en-US" sz="3600" b="0" i="0" u="none" strike="noStrike" cap="none" normalizeH="0" baseline="0" dirty="0" smtClean="0">
                <a:ln>
                  <a:noFill/>
                </a:ln>
                <a:solidFill>
                  <a:schemeClr val="tx1"/>
                </a:solidFill>
                <a:effectLst/>
                <a:latin typeface="MathJax_Main"/>
                <a:cs typeface="Arial" pitchFamily="34" charset="0"/>
              </a:rPr>
              <a:t>=2</a:t>
            </a:r>
            <a:r>
              <a:rPr kumimoji="0" lang="en-US" sz="2800" b="0" i="1" u="none" strike="noStrike" cap="none" normalizeH="0" baseline="0" dirty="0" smtClean="0">
                <a:ln>
                  <a:noFill/>
                </a:ln>
                <a:solidFill>
                  <a:schemeClr val="tx1"/>
                </a:solidFill>
                <a:effectLst/>
                <a:latin typeface="MathJax_Math"/>
                <a:cs typeface="Arial" pitchFamily="34" charset="0"/>
              </a:rPr>
              <a:t>v</a:t>
            </a:r>
            <a:r>
              <a:rPr kumimoji="0" lang="en-US" sz="2000" b="0" i="0" u="none" strike="noStrike" cap="none" normalizeH="0" baseline="0" dirty="0" smtClean="0">
                <a:ln>
                  <a:noFill/>
                </a:ln>
                <a:solidFill>
                  <a:schemeClr val="tx1"/>
                </a:solidFill>
                <a:effectLst/>
                <a:latin typeface="MathJax_Main"/>
                <a:cs typeface="Arial" pitchFamily="34" charset="0"/>
              </a:rPr>
              <a:t>0</a:t>
            </a:r>
            <a:r>
              <a:rPr kumimoji="0" lang="en-US" sz="2800" b="0" i="1" u="none" strike="noStrike" cap="none" normalizeH="0" baseline="0" dirty="0" smtClean="0">
                <a:ln>
                  <a:noFill/>
                </a:ln>
                <a:solidFill>
                  <a:schemeClr val="tx1"/>
                </a:solidFill>
                <a:effectLst/>
                <a:latin typeface="MathJax_Math"/>
                <a:cs typeface="Arial" pitchFamily="34" charset="0"/>
              </a:rPr>
              <a:t>sinθ</a:t>
            </a:r>
            <a:r>
              <a:rPr kumimoji="0" lang="en-US" sz="2800" b="0" i="0" u="none" strike="noStrike" cap="none" normalizeH="0" baseline="0" dirty="0" smtClean="0">
                <a:ln>
                  <a:noFill/>
                </a:ln>
                <a:solidFill>
                  <a:schemeClr val="tx1"/>
                </a:solidFill>
                <a:effectLst/>
                <a:latin typeface="MathJax_Main"/>
                <a:cs typeface="Arial" pitchFamily="34" charset="0"/>
              </a:rPr>
              <a:t>/</a:t>
            </a:r>
            <a:r>
              <a:rPr kumimoji="0" lang="en-US" sz="2800" b="0" i="1" u="none" strike="noStrike" cap="none" normalizeH="0" baseline="0" dirty="0" smtClean="0">
                <a:ln>
                  <a:noFill/>
                </a:ln>
                <a:solidFill>
                  <a:schemeClr val="tx1"/>
                </a:solidFill>
                <a:effectLst/>
                <a:latin typeface="MathJax_Math"/>
                <a:cs typeface="Arial" pitchFamily="34" charset="0"/>
              </a:rPr>
              <a:t>g</a:t>
            </a:r>
            <a:r>
              <a:rPr kumimoji="0" lang="en-US" sz="3600" b="0" i="0" u="none" strike="noStrike" cap="none" normalizeH="0" baseline="0" dirty="0" smtClean="0">
                <a:ln>
                  <a:noFill/>
                </a:ln>
                <a:solidFill>
                  <a:schemeClr val="tx1"/>
                </a:solidFill>
                <a:effectLst/>
                <a:latin typeface="MathJax_Main"/>
                <a:cs typeface="Arial" pitchFamily="34" charset="0"/>
              </a:rPr>
              <a:t>)</a:t>
            </a:r>
            <a:r>
              <a:rPr kumimoji="0" lang="en-US" sz="3600" b="0" i="0" u="none" strike="noStrike" cap="none" normalizeH="0" baseline="0" dirty="0" smtClean="0">
                <a:ln>
                  <a:noFill/>
                </a:ln>
                <a:solidFill>
                  <a:schemeClr val="tx1"/>
                </a:solidFill>
                <a:effectLst/>
                <a:latin typeface="Arial" pitchFamily="34" charset="0"/>
                <a:cs typeface="Arial" pitchFamily="34" charset="0"/>
              </a:rPr>
              <a:t> =</a:t>
            </a:r>
            <a:r>
              <a:rPr lang="en-IN" sz="3600" b="1" dirty="0" smtClean="0"/>
              <a:t>{(v</a:t>
            </a:r>
            <a:r>
              <a:rPr lang="en-IN" sz="3600" b="1" baseline="-25000" dirty="0" smtClean="0"/>
              <a:t>0</a:t>
            </a:r>
            <a:r>
              <a:rPr lang="en-IN" sz="3600" b="1" dirty="0" smtClean="0"/>
              <a:t>)</a:t>
            </a:r>
            <a:r>
              <a:rPr lang="en-IN" sz="3600" b="1" baseline="30000" dirty="0" smtClean="0"/>
              <a:t>2</a:t>
            </a:r>
            <a:r>
              <a:rPr lang="en-IN" sz="3600" b="1" dirty="0" smtClean="0"/>
              <a:t>/g}sin(2</a:t>
            </a:r>
            <a:r>
              <a:rPr lang="en-US" sz="3600" i="1" smtClean="0">
                <a:latin typeface="MathJax_Math"/>
                <a:cs typeface="Arial" pitchFamily="34" charset="0"/>
              </a:rPr>
              <a:t>θ)</a:t>
            </a:r>
            <a:endParaRPr lang="en-IN" sz="3600" dirty="0" smtClean="0"/>
          </a:p>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pitchFamily="34" charset="0"/>
                <a:cs typeface="Arial" pitchFamily="34" charset="0"/>
              </a:rPr>
              <a:t> </a:t>
            </a:r>
            <a:endParaRPr kumimoji="0" lang="en-US" sz="8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pojectile</a:t>
            </a:r>
            <a:endParaRPr lang="en-IN" dirty="0"/>
          </a:p>
        </p:txBody>
      </p:sp>
      <p:sp>
        <p:nvSpPr>
          <p:cNvPr id="3" name="Content Placeholder 2"/>
          <p:cNvSpPr>
            <a:spLocks noGrp="1"/>
          </p:cNvSpPr>
          <p:nvPr>
            <p:ph idx="1"/>
          </p:nvPr>
        </p:nvSpPr>
        <p:spPr/>
        <p:txBody>
          <a:bodyPr/>
          <a:lstStyle/>
          <a:p>
            <a:r>
              <a:rPr lang="en-IN" dirty="0" smtClean="0"/>
              <a:t>Projectile refers to an object that is in flight after being thrown or projected. In a projectile motion, the only acceleration acting is in the vertical direction which is </a:t>
            </a:r>
            <a:r>
              <a:rPr lang="en-IN" dirty="0" smtClean="0">
                <a:hlinkClick r:id="rId2"/>
              </a:rPr>
              <a:t>acceleration</a:t>
            </a:r>
            <a:r>
              <a:rPr lang="en-IN" dirty="0" smtClean="0"/>
              <a:t> due to gravity (g). </a:t>
            </a:r>
            <a:r>
              <a:rPr lang="en-IN" dirty="0" smtClean="0">
                <a:hlinkClick r:id="rId3"/>
              </a:rPr>
              <a:t>Equations of motion</a:t>
            </a:r>
            <a:r>
              <a:rPr lang="en-IN" dirty="0" smtClean="0"/>
              <a:t>, therefore, can be applied separately in X-axis and Y-axis to find the unknown parameters.</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7467600" cy="5016758"/>
          </a:xfrm>
          <a:prstGeom prst="rect">
            <a:avLst/>
          </a:prstGeom>
        </p:spPr>
        <p:txBody>
          <a:bodyPr wrap="square">
            <a:spAutoFit/>
          </a:bodyPr>
          <a:lstStyle/>
          <a:p>
            <a:r>
              <a:rPr lang="en-IN" sz="4000" dirty="0" smtClean="0"/>
              <a:t>Some examples of Projectile Motion are Football, A baseball, A cricket ball, or any other object. The projectile motion consists of two parts – one is the horizontal motion of no acceleration and the other vertical motion of constant acceleration due to </a:t>
            </a:r>
            <a:r>
              <a:rPr lang="en-IN" sz="4000" dirty="0" smtClean="0">
                <a:hlinkClick r:id="rId2"/>
              </a:rPr>
              <a:t>gravity</a:t>
            </a:r>
            <a:endParaRPr lang="en-IN"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rojectile Motion"/>
          <p:cNvPicPr>
            <a:picLocks noChangeAspect="1" noChangeArrowheads="1"/>
          </p:cNvPicPr>
          <p:nvPr/>
        </p:nvPicPr>
        <p:blipFill>
          <a:blip r:embed="rId2" cstate="print"/>
          <a:srcRect/>
          <a:stretch>
            <a:fillRect/>
          </a:stretch>
        </p:blipFill>
        <p:spPr bwMode="auto">
          <a:xfrm>
            <a:off x="1295400" y="762000"/>
            <a:ext cx="6561513" cy="48768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0"/>
            <a:ext cx="6172200" cy="6740307"/>
          </a:xfrm>
          <a:prstGeom prst="rect">
            <a:avLst/>
          </a:prstGeom>
        </p:spPr>
        <p:txBody>
          <a:bodyPr wrap="square">
            <a:spAutoFit/>
          </a:bodyPr>
          <a:lstStyle/>
          <a:p>
            <a:r>
              <a:rPr lang="en-IN" sz="3600" dirty="0" smtClean="0"/>
              <a:t>If any object is thrown with the velocity u, making an angle Θ from horizontal, then the horizontal component of initial velocity = u </a:t>
            </a:r>
            <a:r>
              <a:rPr lang="en-IN" sz="3600" dirty="0" err="1" smtClean="0"/>
              <a:t>cos</a:t>
            </a:r>
            <a:r>
              <a:rPr lang="en-IN" sz="3600" dirty="0" smtClean="0"/>
              <a:t> Θ and the vertical component of initial velocity = u sin Θ. The horizontal component of velocity (u </a:t>
            </a:r>
            <a:r>
              <a:rPr lang="en-IN" sz="3600" dirty="0" err="1" smtClean="0"/>
              <a:t>cos</a:t>
            </a:r>
            <a:r>
              <a:rPr lang="en-IN" sz="3600" dirty="0" smtClean="0"/>
              <a:t> Θ) remains the same during the whole journey as herein, no acceleration is acting horizontally.</a:t>
            </a:r>
            <a:endParaRPr lang="en-IN"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6858000" cy="5632311"/>
          </a:xfrm>
          <a:prstGeom prst="rect">
            <a:avLst/>
          </a:prstGeom>
        </p:spPr>
        <p:txBody>
          <a:bodyPr wrap="square">
            <a:spAutoFit/>
          </a:bodyPr>
          <a:lstStyle/>
          <a:p>
            <a:r>
              <a:rPr lang="en-IN" sz="4000" dirty="0" smtClean="0"/>
              <a:t>The vertical component of velocity (u sin Θ) gradually decrease and at the highest point of the path becomes 0. The velocity of the body at the highest point is u </a:t>
            </a:r>
            <a:r>
              <a:rPr lang="en-IN" sz="4000" dirty="0" err="1" smtClean="0"/>
              <a:t>cos</a:t>
            </a:r>
            <a:r>
              <a:rPr lang="en-IN" sz="4000" dirty="0" smtClean="0"/>
              <a:t> Θ in the horizontal direction. However, the angle between the velocity and acceleration is 90 degree.</a:t>
            </a:r>
            <a:endParaRPr lang="en-IN" sz="4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0"/>
            <a:ext cx="6858000" cy="6494085"/>
          </a:xfrm>
          <a:prstGeom prst="rect">
            <a:avLst/>
          </a:prstGeom>
        </p:spPr>
        <p:txBody>
          <a:bodyPr wrap="square">
            <a:spAutoFit/>
          </a:bodyPr>
          <a:lstStyle/>
          <a:p>
            <a:r>
              <a:rPr lang="en-IN" sz="3200" b="1" dirty="0" smtClean="0"/>
              <a:t>Important Points of Projectile Motion</a:t>
            </a:r>
          </a:p>
          <a:p>
            <a:r>
              <a:rPr lang="en-IN" sz="3200" dirty="0" smtClean="0"/>
              <a:t>The linear momentum at the highest point is mu </a:t>
            </a:r>
            <a:r>
              <a:rPr lang="en-IN" sz="3200" dirty="0" err="1" smtClean="0"/>
              <a:t>cos</a:t>
            </a:r>
            <a:r>
              <a:rPr lang="en-IN" sz="3200" dirty="0" smtClean="0"/>
              <a:t> Θ and the kinetic energy is (1/2)m(u </a:t>
            </a:r>
            <a:r>
              <a:rPr lang="en-IN" sz="3200" dirty="0" err="1" smtClean="0"/>
              <a:t>cos</a:t>
            </a:r>
            <a:r>
              <a:rPr lang="en-IN" sz="3200" dirty="0" smtClean="0"/>
              <a:t> Θ)</a:t>
            </a:r>
            <a:r>
              <a:rPr lang="en-IN" sz="3200" baseline="30000" dirty="0" smtClean="0"/>
              <a:t>2</a:t>
            </a:r>
            <a:endParaRPr lang="en-IN" sz="3200" dirty="0" smtClean="0"/>
          </a:p>
          <a:p>
            <a:r>
              <a:rPr lang="en-IN" sz="3200" dirty="0" smtClean="0"/>
              <a:t>After t seconds, the horizontal displacement of the projectile is x = (u </a:t>
            </a:r>
            <a:r>
              <a:rPr lang="en-IN" sz="3200" dirty="0" err="1" smtClean="0"/>
              <a:t>cos</a:t>
            </a:r>
            <a:r>
              <a:rPr lang="en-IN" sz="3200" dirty="0" smtClean="0"/>
              <a:t> Θ) t</a:t>
            </a:r>
          </a:p>
          <a:p>
            <a:r>
              <a:rPr lang="en-IN" sz="3200" dirty="0" smtClean="0"/>
              <a:t>After t seconds, the vertical displacement of the projectile is y = (u sin Θ) t – (1/2) gt</a:t>
            </a:r>
            <a:r>
              <a:rPr lang="en-IN" sz="3200" baseline="30000" dirty="0" smtClean="0"/>
              <a:t>2</a:t>
            </a:r>
            <a:endParaRPr lang="en-IN" sz="3200" dirty="0" smtClean="0"/>
          </a:p>
          <a:p>
            <a:r>
              <a:rPr lang="en-IN" sz="3200" dirty="0" smtClean="0"/>
              <a:t>The equation of the path of the projectile is y = x tan Θ – [g/(2(u</a:t>
            </a:r>
            <a:r>
              <a:rPr lang="en-IN" sz="3200" baseline="30000" dirty="0" smtClean="0"/>
              <a:t>2</a:t>
            </a:r>
            <a:r>
              <a:rPr lang="en-IN" sz="3200" dirty="0" smtClean="0"/>
              <a:t> </a:t>
            </a:r>
            <a:r>
              <a:rPr lang="en-IN" sz="3200" dirty="0" err="1" smtClean="0"/>
              <a:t>cos</a:t>
            </a:r>
            <a:r>
              <a:rPr lang="en-IN" sz="3200" dirty="0" smtClean="0"/>
              <a:t> Θ)</a:t>
            </a:r>
            <a:r>
              <a:rPr lang="en-IN" sz="3200" baseline="30000" dirty="0" smtClean="0"/>
              <a:t>2</a:t>
            </a:r>
            <a:r>
              <a:rPr lang="en-IN" sz="3200" dirty="0" smtClean="0"/>
              <a:t>)]x</a:t>
            </a:r>
            <a:r>
              <a:rPr lang="en-IN" sz="3200" baseline="30000" dirty="0" smtClean="0"/>
              <a:t>2</a:t>
            </a:r>
            <a:endParaRPr lang="en-IN"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53846"/>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Arial" charset="0"/>
                <a:cs typeface="Arial" charset="0"/>
              </a:rPr>
              <a:t>The path of a projectile is parabolic.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Arial" charset="0"/>
                <a:cs typeface="Arial" charset="0"/>
              </a:rPr>
              <a:t>At the lowest point, the kinetic energy is (1/2) mu</a:t>
            </a:r>
            <a:r>
              <a:rPr kumimoji="0" lang="en-US" sz="2800" b="0" i="0" u="none" strike="noStrike" cap="none" normalizeH="0" baseline="30000" dirty="0" smtClean="0">
                <a:ln>
                  <a:noFill/>
                </a:ln>
                <a:solidFill>
                  <a:schemeClr val="tx1"/>
                </a:solidFill>
                <a:effectLst/>
                <a:latin typeface="Arial" charset="0"/>
                <a:cs typeface="Arial" charset="0"/>
              </a:rPr>
              <a:t>2</a:t>
            </a:r>
            <a:r>
              <a:rPr kumimoji="0" lang="en-US" sz="2800" b="0" i="0" u="none" strike="noStrike" cap="none" normalizeH="0" baseline="0" dirty="0" smtClean="0">
                <a:ln>
                  <a:noFill/>
                </a:ln>
                <a:solidFill>
                  <a:schemeClr val="tx1"/>
                </a:solidFill>
                <a:effectLst/>
                <a:latin typeface="Arial"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Arial" charset="0"/>
                <a:cs typeface="Arial" charset="0"/>
              </a:rPr>
              <a:t>At the lowest point, the linear momentum is = mu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Arial" charset="0"/>
                <a:cs typeface="Arial" charset="0"/>
              </a:rPr>
              <a:t>Throughout the motion, the acceleration of projectile is constant and acts vertically downwards being equal to g.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Arial" charset="0"/>
                <a:cs typeface="Arial" charset="0"/>
              </a:rPr>
              <a:t>The angular momentum of projectile = mu </a:t>
            </a:r>
            <a:r>
              <a:rPr kumimoji="0" lang="en-US" sz="2800" b="0" i="0" u="none" strike="noStrike" cap="none" normalizeH="0" baseline="0" dirty="0" err="1" smtClean="0">
                <a:ln>
                  <a:noFill/>
                </a:ln>
                <a:solidFill>
                  <a:schemeClr val="tx1"/>
                </a:solidFill>
                <a:effectLst/>
                <a:latin typeface="Arial" charset="0"/>
                <a:cs typeface="Arial" charset="0"/>
              </a:rPr>
              <a:t>cos</a:t>
            </a:r>
            <a:r>
              <a:rPr kumimoji="0" lang="en-US" sz="2800" b="0" i="0" u="none" strike="noStrike" cap="none" normalizeH="0" baseline="0" dirty="0" smtClean="0">
                <a:ln>
                  <a:noFill/>
                </a:ln>
                <a:solidFill>
                  <a:schemeClr val="tx1"/>
                </a:solidFill>
                <a:effectLst/>
                <a:latin typeface="Arial" charset="0"/>
                <a:cs typeface="Arial" charset="0"/>
              </a:rPr>
              <a:t> Θ × h where the value of h denotes the height.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Arial" charset="0"/>
                <a:cs typeface="Arial" charset="0"/>
              </a:rPr>
              <a:t>The angle between the velocity and acceleration in the case of angular projection varies from 0 &lt; Θ &lt; 180 degrees.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s://www.softschools.com/formulas/images/horizontal_range_formula_1.png"/>
          <p:cNvPicPr>
            <a:picLocks noChangeAspect="1" noChangeArrowheads="1"/>
          </p:cNvPicPr>
          <p:nvPr/>
        </p:nvPicPr>
        <p:blipFill>
          <a:blip r:embed="rId2" cstate="print"/>
          <a:srcRect/>
          <a:stretch>
            <a:fillRect/>
          </a:stretch>
        </p:blipFill>
        <p:spPr bwMode="auto">
          <a:xfrm>
            <a:off x="155575" y="-579438"/>
            <a:ext cx="4391025" cy="419100"/>
          </a:xfrm>
          <a:prstGeom prst="rect">
            <a:avLst/>
          </a:prstGeom>
          <a:noFill/>
        </p:spPr>
      </p:pic>
      <p:pic>
        <p:nvPicPr>
          <p:cNvPr id="20483" name="Picture 3" descr="https://www.softschools.com/formulas/images/horizontal_range_formula_2.png"/>
          <p:cNvPicPr>
            <a:picLocks noChangeAspect="1" noChangeArrowheads="1"/>
          </p:cNvPicPr>
          <p:nvPr/>
        </p:nvPicPr>
        <p:blipFill>
          <a:blip r:embed="rId3" cstate="print"/>
          <a:srcRect/>
          <a:stretch>
            <a:fillRect/>
          </a:stretch>
        </p:blipFill>
        <p:spPr bwMode="auto">
          <a:xfrm>
            <a:off x="184150" y="-304800"/>
            <a:ext cx="933450" cy="419100"/>
          </a:xfrm>
          <a:prstGeom prst="rect">
            <a:avLst/>
          </a:prstGeom>
          <a:noFill/>
        </p:spPr>
      </p:pic>
      <p:sp>
        <p:nvSpPr>
          <p:cNvPr id="6" name="Rectangle 5"/>
          <p:cNvSpPr/>
          <p:nvPr/>
        </p:nvSpPr>
        <p:spPr>
          <a:xfrm>
            <a:off x="381000" y="381001"/>
            <a:ext cx="6477000" cy="6678751"/>
          </a:xfrm>
          <a:prstGeom prst="rect">
            <a:avLst/>
          </a:prstGeom>
        </p:spPr>
        <p:txBody>
          <a:bodyPr wrap="square">
            <a:spAutoFit/>
          </a:bodyPr>
          <a:lstStyle/>
          <a:p>
            <a:r>
              <a:rPr lang="en-IN" sz="4400" dirty="0" smtClean="0"/>
              <a:t>Horizontal Range Formula </a:t>
            </a:r>
            <a:r>
              <a:rPr lang="en-IN" sz="3200" dirty="0" smtClean="0"/>
              <a:t>A projectile is an object that is given an initial velocity, and is acted on by gravity. The horizontal range of a projectile is the distance along the horizontal plane it would travel, before reaching the same vertical position as it started from. The horizontal range depends on the initial velocity v</a:t>
            </a:r>
            <a:r>
              <a:rPr lang="en-IN" sz="3200" baseline="-25000" dirty="0" smtClean="0"/>
              <a:t>0</a:t>
            </a:r>
            <a:r>
              <a:rPr lang="en-IN" sz="3200" dirty="0" smtClean="0"/>
              <a:t>, the launch angle θ, and the acceleration due to gravity. The unit of horizontal range is meters (m).</a:t>
            </a:r>
            <a:endParaRPr lang="en-IN" sz="3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574</Words>
  <Application>Microsoft Office PowerPoint</Application>
  <PresentationFormat>On-screen Show (4:3)</PresentationFormat>
  <Paragraphs>33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Projectile  Motion </vt:lpstr>
      <vt:lpstr>pojectile</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Projectile  Motion</dc:title>
  <dc:creator>rajan bharti</dc:creator>
  <cp:lastModifiedBy>HP</cp:lastModifiedBy>
  <cp:revision>7</cp:revision>
  <dcterms:created xsi:type="dcterms:W3CDTF">2006-08-16T00:00:00Z</dcterms:created>
  <dcterms:modified xsi:type="dcterms:W3CDTF">2020-03-25T11:53:05Z</dcterms:modified>
</cp:coreProperties>
</file>